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4"/>
  </p:notesMasterIdLst>
  <p:sldIdLst>
    <p:sldId id="256" r:id="rId3"/>
    <p:sldId id="260" r:id="rId4"/>
    <p:sldId id="261" r:id="rId5"/>
    <p:sldId id="262" r:id="rId6"/>
    <p:sldId id="278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9" r:id="rId22"/>
    <p:sldId id="276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0"/>
    <p:restoredTop sz="94600"/>
  </p:normalViewPr>
  <p:slideViewPr>
    <p:cSldViewPr snapToGrid="0">
      <p:cViewPr varScale="1">
        <p:scale>
          <a:sx n="70" d="100"/>
          <a:sy n="70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29B2EB-0403-49A2-91E9-3BE025AE3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A93EF-4722-4250-AD24-B460B2408A9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B2EB-0403-49A2-91E9-3BE025AE3C7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93CCAFF-3FEC-4B14-9DF2-E2A6B79349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1FB277-72F3-499F-9C01-B0C60001FC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55E17-E42C-49E2-BFBA-788A3DA182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2B24824-970E-4357-BB2D-CD4CFF0721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26DAB-CFCD-49A5-9D25-D53F4E0B3C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6E38B-F185-4650-B48A-9C8865E7CC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E98951-8156-4567-98CA-3DB5300521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4C002-55E7-490D-8383-A4D7445C08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E00C8-4B32-4C3E-8B4E-5D7FB05C54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6B87E-5596-4676-997D-9C82A1CFCE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1965E-3B22-4A4D-9FC5-2849B7C648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A77BD-F480-4536-B6C1-DF735BC72A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B1DA8-8EF0-493B-B95D-304BD8CB15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A4ED1-881E-4D3A-983C-A19E26EEA2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9981E-B13B-4083-94E3-617A6D15EC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241C8-86EE-43E2-859A-A6DB3F1303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2F1D-810B-4E40-8B47-3EA407BFB1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464EA-4AEA-41DE-BA4F-B4CEB41C36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3C652-1DD7-4E26-97B5-5CA45F0EA7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37359-B66E-448D-8465-FCCB860AD2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E9092-2363-44BE-B158-B2D3D2C60A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61134-0F75-4244-8C5A-226D1C5723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123369-4A44-4AC0-BB7B-DF18BF8AE48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16B450C-FE61-40C5-A28C-5EBBCC2C3C2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1890" y="1978025"/>
            <a:ext cx="6324889" cy="1470025"/>
          </a:xfrm>
        </p:spPr>
        <p:txBody>
          <a:bodyPr/>
          <a:lstStyle/>
          <a:p>
            <a:r>
              <a:rPr lang="en-US" sz="3600" dirty="0" smtClean="0"/>
              <a:t>Using Old Information to Learn New Information</a:t>
            </a:r>
            <a:endParaRPr lang="en-US" sz="3600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689" y="4010891"/>
            <a:ext cx="4114800" cy="1752600"/>
          </a:xfrm>
        </p:spPr>
        <p:txBody>
          <a:bodyPr/>
          <a:lstStyle/>
          <a:p>
            <a:r>
              <a:rPr lang="en-US" dirty="0" smtClean="0"/>
              <a:t>Mrs. Henderson’s 4</a:t>
            </a:r>
            <a:r>
              <a:rPr lang="en-US" baseline="30000" dirty="0" smtClean="0"/>
              <a:t>th</a:t>
            </a:r>
            <a:r>
              <a:rPr lang="en-US" dirty="0" smtClean="0"/>
              <a:t> grade </a:t>
            </a:r>
          </a:p>
          <a:p>
            <a:r>
              <a:rPr lang="en-US" sz="1800" dirty="0" smtClean="0"/>
              <a:t>Old Wire Elementary</a:t>
            </a:r>
          </a:p>
          <a:p>
            <a:r>
              <a:rPr lang="en-US" sz="1800" dirty="0" smtClean="0"/>
              <a:t>Rogers, Arkansas</a:t>
            </a:r>
          </a:p>
          <a:p>
            <a:r>
              <a:rPr lang="en-US" sz="1800" dirty="0" smtClean="0"/>
              <a:t>November 18, 2011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05400" y="6192982"/>
            <a:ext cx="3581400" cy="369332"/>
          </a:xfrm>
          <a:prstGeom prst="rect">
            <a:avLst/>
          </a:prstGeom>
          <a:solidFill>
            <a:srgbClr val="9900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(3) Summarizing and Note Taking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30050" name="Picture 2" descr="I:\DCIM\123NIKON\DSCN6579.JPG"/>
          <p:cNvPicPr>
            <a:picLocks noChangeAspect="1" noChangeArrowheads="1"/>
          </p:cNvPicPr>
          <p:nvPr/>
        </p:nvPicPr>
        <p:blipFill>
          <a:blip r:embed="rId3" cstate="print"/>
          <a:srcRect l="16599" t="22491" b="6371"/>
          <a:stretch>
            <a:fillRect/>
          </a:stretch>
        </p:blipFill>
        <p:spPr bwMode="auto">
          <a:xfrm>
            <a:off x="739344" y="235526"/>
            <a:ext cx="4080969" cy="464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0051" name="Picture 3" descr="I:\DCIM\123NIKON\DSCN6580.JPG"/>
          <p:cNvPicPr>
            <a:picLocks noChangeAspect="1" noChangeArrowheads="1"/>
          </p:cNvPicPr>
          <p:nvPr/>
        </p:nvPicPr>
        <p:blipFill>
          <a:blip r:embed="rId4" cstate="print"/>
          <a:srcRect l="12020" t="15354" b="4040"/>
          <a:stretch>
            <a:fillRect/>
          </a:stretch>
        </p:blipFill>
        <p:spPr bwMode="auto">
          <a:xfrm>
            <a:off x="4150439" y="457199"/>
            <a:ext cx="4468535" cy="5458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I:\DCIM\123NIKON\DSCN6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600" y="415637"/>
            <a:ext cx="5215589" cy="391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1075" name="Picture 3" descr="I:\DCIM\123NIKON\DSCN65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998" y="2022764"/>
            <a:ext cx="3546763" cy="266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78582" y="6234545"/>
            <a:ext cx="35814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(7) Cooperative Learning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4982" y="5043055"/>
            <a:ext cx="5292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“Turn and Talk with a partner. Share what you already know about sharks.”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5600" y="5403272"/>
            <a:ext cx="5292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Mrs. Henderson shared what she knew about sharks and then invited the students to join her as she read an informational text.</a:t>
            </a:r>
            <a:endParaRPr lang="en-US" dirty="0"/>
          </a:p>
        </p:txBody>
      </p:sp>
      <p:pic>
        <p:nvPicPr>
          <p:cNvPr id="132098" name="Picture 2" descr="I:\DCIM\123NIKON\DSCN6572.JPG"/>
          <p:cNvPicPr>
            <a:picLocks noChangeAspect="1" noChangeArrowheads="1"/>
          </p:cNvPicPr>
          <p:nvPr/>
        </p:nvPicPr>
        <p:blipFill>
          <a:blip r:embed="rId3" cstate="print"/>
          <a:srcRect t="14747" r="14268"/>
          <a:stretch>
            <a:fillRect/>
          </a:stretch>
        </p:blipFill>
        <p:spPr bwMode="auto">
          <a:xfrm>
            <a:off x="643718" y="457199"/>
            <a:ext cx="3113895" cy="4128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2099" name="Picture 3" descr="I:\DCIM\123NIKON\DSCN65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1601" y="1943639"/>
            <a:ext cx="4409645" cy="3307234"/>
          </a:xfrm>
          <a:prstGeom prst="rect">
            <a:avLst/>
          </a:prstGeom>
          <a:noFill/>
        </p:spPr>
      </p:pic>
      <p:pic>
        <p:nvPicPr>
          <p:cNvPr id="132101" name="Picture 5" descr="Cover image he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8703" y="482455"/>
            <a:ext cx="1200150" cy="13335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75564" y="1343891"/>
            <a:ext cx="2507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/>
              <a:t>Surprising Sharks</a:t>
            </a:r>
            <a:endParaRPr lang="en-US" sz="1200" dirty="0" smtClean="0"/>
          </a:p>
          <a:p>
            <a:r>
              <a:rPr lang="en-US" sz="1200" dirty="0" smtClean="0"/>
              <a:t>Nicola Davies (2003)</a:t>
            </a:r>
            <a:endParaRPr lang="en-US" sz="12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0071" y="5347853"/>
            <a:ext cx="5015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Mrs. Henderson modeled pausing and adding new information she learned from the text to her t-chart .</a:t>
            </a:r>
            <a:endParaRPr lang="en-US" dirty="0"/>
          </a:p>
        </p:txBody>
      </p:sp>
      <p:pic>
        <p:nvPicPr>
          <p:cNvPr id="141314" name="Picture 2" descr="I:\DCIM\123NIKON\DSCN6582.JPG"/>
          <p:cNvPicPr>
            <a:picLocks noChangeAspect="1" noChangeArrowheads="1"/>
          </p:cNvPicPr>
          <p:nvPr/>
        </p:nvPicPr>
        <p:blipFill>
          <a:blip r:embed="rId3" cstate="print"/>
          <a:srcRect t="32929" r="31414"/>
          <a:stretch>
            <a:fillRect/>
          </a:stretch>
        </p:blipFill>
        <p:spPr bwMode="auto">
          <a:xfrm>
            <a:off x="670213" y="471054"/>
            <a:ext cx="3527714" cy="4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05400" y="6192982"/>
            <a:ext cx="3581400" cy="369332"/>
          </a:xfrm>
          <a:prstGeom prst="rect">
            <a:avLst/>
          </a:prstGeom>
          <a:solidFill>
            <a:srgbClr val="9900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(3) Summarizing and Note Taking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41315" name="Picture 3" descr="I:\DCIM\123NIKON\DSCN6597.JPG"/>
          <p:cNvPicPr>
            <a:picLocks noChangeAspect="1" noChangeArrowheads="1"/>
          </p:cNvPicPr>
          <p:nvPr/>
        </p:nvPicPr>
        <p:blipFill>
          <a:blip r:embed="rId4" cstate="print"/>
          <a:srcRect l="5556" t="13939" r="9865" b="21010"/>
          <a:stretch>
            <a:fillRect/>
          </a:stretch>
        </p:blipFill>
        <p:spPr bwMode="auto">
          <a:xfrm>
            <a:off x="4821382" y="1587095"/>
            <a:ext cx="3505200" cy="359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0071" y="5347853"/>
            <a:ext cx="501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read a nonfiction article about sharks and added new information to their t-charts.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6192982"/>
            <a:ext cx="3581400" cy="369332"/>
          </a:xfrm>
          <a:prstGeom prst="rect">
            <a:avLst/>
          </a:prstGeom>
          <a:solidFill>
            <a:srgbClr val="9900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(3) Summarizing and Note Taking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42338" name="Picture 2" descr="I:\DCIM\123NIKON\DSCN6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928" y="1149927"/>
            <a:ext cx="5381842" cy="40363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2617" y="277091"/>
            <a:ext cx="795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Application</a:t>
            </a:r>
            <a:endParaRPr lang="en-US" sz="3200" dirty="0"/>
          </a:p>
        </p:txBody>
      </p:sp>
      <p:pic>
        <p:nvPicPr>
          <p:cNvPr id="142339" name="Picture 3" descr="I:\DCIM\123NIKON\DSCN6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381" y="1634836"/>
            <a:ext cx="3848608" cy="288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105400" y="6192982"/>
            <a:ext cx="3581400" cy="369332"/>
          </a:xfrm>
          <a:prstGeom prst="rect">
            <a:avLst/>
          </a:prstGeom>
          <a:solidFill>
            <a:srgbClr val="9900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(3) Summarizing and Note Taking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43362" name="Picture 2" descr="I:\DCIM\123NIKON\DSCN6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128" y="831272"/>
            <a:ext cx="3257480" cy="2443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63" name="Picture 3" descr="I:\DCIM\123NIKON\DSCN6587.JPG"/>
          <p:cNvPicPr>
            <a:picLocks noChangeAspect="1" noChangeArrowheads="1"/>
          </p:cNvPicPr>
          <p:nvPr/>
        </p:nvPicPr>
        <p:blipFill>
          <a:blip r:embed="rId4" cstate="print"/>
          <a:srcRect l="12242" b="17277"/>
          <a:stretch>
            <a:fillRect/>
          </a:stretch>
        </p:blipFill>
        <p:spPr bwMode="auto">
          <a:xfrm>
            <a:off x="4544291" y="3372902"/>
            <a:ext cx="3518622" cy="2487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64" name="Picture 4" descr="I:\DCIM\123NIKON\DSCN6586.JPG"/>
          <p:cNvPicPr>
            <a:picLocks noChangeAspect="1" noChangeArrowheads="1"/>
          </p:cNvPicPr>
          <p:nvPr/>
        </p:nvPicPr>
        <p:blipFill>
          <a:blip r:embed="rId5" cstate="print"/>
          <a:srcRect l="14818" t="23434"/>
          <a:stretch>
            <a:fillRect/>
          </a:stretch>
        </p:blipFill>
        <p:spPr bwMode="auto">
          <a:xfrm>
            <a:off x="606248" y="817419"/>
            <a:ext cx="3849546" cy="4613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I:\DCIM\123NIKON\DSCN6602.JPG"/>
          <p:cNvPicPr>
            <a:picLocks noChangeAspect="1" noChangeArrowheads="1"/>
          </p:cNvPicPr>
          <p:nvPr/>
        </p:nvPicPr>
        <p:blipFill>
          <a:blip r:embed="rId3" cstate="print"/>
          <a:srcRect l="18960" t="27436" r="36146" b="12472"/>
          <a:stretch>
            <a:fillRect/>
          </a:stretch>
        </p:blipFill>
        <p:spPr bwMode="auto">
          <a:xfrm>
            <a:off x="387926" y="1482435"/>
            <a:ext cx="3091343" cy="310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74072" y="235528"/>
            <a:ext cx="795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New Information</a:t>
            </a:r>
            <a:endParaRPr lang="en-US" sz="3200" dirty="0"/>
          </a:p>
        </p:txBody>
      </p:sp>
      <p:pic>
        <p:nvPicPr>
          <p:cNvPr id="144387" name="Picture 3" descr="I:\DCIM\123NIKON\DSCN6605.JPG"/>
          <p:cNvPicPr>
            <a:picLocks noChangeAspect="1" noChangeArrowheads="1"/>
          </p:cNvPicPr>
          <p:nvPr/>
        </p:nvPicPr>
        <p:blipFill>
          <a:blip r:embed="rId4" cstate="print"/>
          <a:srcRect l="28990" t="39798" r="29151" b="8485"/>
          <a:stretch>
            <a:fillRect/>
          </a:stretch>
        </p:blipFill>
        <p:spPr bwMode="auto">
          <a:xfrm>
            <a:off x="2369126" y="3171316"/>
            <a:ext cx="2061319" cy="3395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13563" y="1094509"/>
            <a:ext cx="4197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Connecting old information to new information can…</a:t>
            </a:r>
          </a:p>
          <a:p>
            <a:endParaRPr lang="en-US" sz="2400" dirty="0"/>
          </a:p>
          <a:p>
            <a:r>
              <a:rPr lang="en-US" sz="2400" dirty="0" smtClean="0"/>
              <a:t>Add to our knowledge</a:t>
            </a:r>
          </a:p>
          <a:p>
            <a:endParaRPr lang="en-US" sz="2400" dirty="0"/>
          </a:p>
          <a:p>
            <a:r>
              <a:rPr lang="en-US" sz="2400" dirty="0" smtClean="0"/>
              <a:t>Change our thinking</a:t>
            </a:r>
          </a:p>
          <a:p>
            <a:endParaRPr lang="en-US" sz="2400" dirty="0"/>
          </a:p>
          <a:p>
            <a:r>
              <a:rPr lang="en-US" sz="2400" dirty="0" smtClean="0"/>
              <a:t>Clear up misconceptions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99709" y="4932218"/>
            <a:ext cx="4003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Mrs. Henderson modeled connecting the old information to the new information.  She thought aloud and shared how the connections helped her learn the new information.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4072" y="235528"/>
            <a:ext cx="795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Application</a:t>
            </a:r>
            <a:endParaRPr lang="en-US" sz="3200" dirty="0"/>
          </a:p>
        </p:txBody>
      </p:sp>
      <p:pic>
        <p:nvPicPr>
          <p:cNvPr id="145410" name="Picture 2" descr="I:\DCIM\123NIKON\DSCN6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36" y="1011380"/>
            <a:ext cx="4809190" cy="360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5411" name="Picture 3" descr="I:\DCIM\123NIKON\DSCN6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8507" y="4121728"/>
            <a:ext cx="3396026" cy="2547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5412" name="Picture 4" descr="I:\DCIM\123NIKON\DSCN6617.JPG"/>
          <p:cNvPicPr>
            <a:picLocks noChangeAspect="1" noChangeArrowheads="1"/>
          </p:cNvPicPr>
          <p:nvPr/>
        </p:nvPicPr>
        <p:blipFill>
          <a:blip r:embed="rId5" cstate="print"/>
          <a:srcRect t="7677" r="4478" b="15556"/>
          <a:stretch>
            <a:fillRect/>
          </a:stretch>
        </p:blipFill>
        <p:spPr bwMode="auto">
          <a:xfrm>
            <a:off x="4985294" y="429491"/>
            <a:ext cx="3646088" cy="390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89418" y="6192982"/>
            <a:ext cx="35814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(7) Cooperative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8637" y="5458691"/>
            <a:ext cx="3581400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(2) Identifying Similarities and Differences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9854" y="4461163"/>
            <a:ext cx="256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Students worked with partners to make connections.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I:\DCIM\123NIKON\DSCN6618.JPG"/>
          <p:cNvPicPr>
            <a:picLocks noChangeAspect="1" noChangeArrowheads="1"/>
          </p:cNvPicPr>
          <p:nvPr/>
        </p:nvPicPr>
        <p:blipFill>
          <a:blip r:embed="rId3" cstate="print"/>
          <a:srcRect l="4209" t="13939"/>
          <a:stretch>
            <a:fillRect/>
          </a:stretch>
        </p:blipFill>
        <p:spPr bwMode="auto">
          <a:xfrm>
            <a:off x="195427" y="568035"/>
            <a:ext cx="4094287" cy="490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6435" name="Picture 3" descr="I:\DCIM\123NIKON\DSCN6616.JPG"/>
          <p:cNvPicPr>
            <a:picLocks noChangeAspect="1" noChangeArrowheads="1"/>
          </p:cNvPicPr>
          <p:nvPr/>
        </p:nvPicPr>
        <p:blipFill>
          <a:blip r:embed="rId4" cstate="print"/>
          <a:srcRect t="10096"/>
          <a:stretch>
            <a:fillRect/>
          </a:stretch>
        </p:blipFill>
        <p:spPr bwMode="auto">
          <a:xfrm>
            <a:off x="4525241" y="1330036"/>
            <a:ext cx="4322618" cy="518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54" y="180109"/>
            <a:ext cx="6345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Generalize the Goal: </a:t>
            </a:r>
            <a:r>
              <a:rPr lang="en-US" sz="3200" dirty="0" smtClean="0"/>
              <a:t>Today we will learn:</a:t>
            </a:r>
            <a:endParaRPr lang="en-US" sz="3200" dirty="0"/>
          </a:p>
        </p:txBody>
      </p:sp>
      <p:pic>
        <p:nvPicPr>
          <p:cNvPr id="126978" name="Picture 2" descr="I:\DCIM\123NIKON\DSCN6527.JPG"/>
          <p:cNvPicPr>
            <a:picLocks noChangeAspect="1" noChangeArrowheads="1"/>
          </p:cNvPicPr>
          <p:nvPr/>
        </p:nvPicPr>
        <p:blipFill>
          <a:blip r:embed="rId3" cstate="print"/>
          <a:srcRect l="9491" t="26969" r="6510" b="46142"/>
          <a:stretch>
            <a:fillRect/>
          </a:stretch>
        </p:blipFill>
        <p:spPr bwMode="auto">
          <a:xfrm>
            <a:off x="4176371" y="955966"/>
            <a:ext cx="4385738" cy="105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936673" y="5957455"/>
            <a:ext cx="2874818" cy="646331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(8) Setting Objectives and Providing Feedback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258" y="3719014"/>
            <a:ext cx="379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scored themselves again on their objective score sheets.</a:t>
            </a:r>
            <a:endParaRPr lang="en-US" dirty="0"/>
          </a:p>
        </p:txBody>
      </p:sp>
      <p:pic>
        <p:nvPicPr>
          <p:cNvPr id="147458" name="Picture 2" descr="I:\DCIM\123NIKON\DSCN6621.JPG"/>
          <p:cNvPicPr>
            <a:picLocks noChangeAspect="1" noChangeArrowheads="1"/>
          </p:cNvPicPr>
          <p:nvPr/>
        </p:nvPicPr>
        <p:blipFill>
          <a:blip r:embed="rId4" cstate="print"/>
          <a:srcRect l="33516" t="30944" r="24046" b="48948"/>
          <a:stretch>
            <a:fillRect/>
          </a:stretch>
        </p:blipFill>
        <p:spPr bwMode="auto">
          <a:xfrm>
            <a:off x="4128654" y="4668983"/>
            <a:ext cx="3352800" cy="119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7459" name="Picture 3" descr="I:\DCIM\123NIKON\DSCN6624.JPG"/>
          <p:cNvPicPr>
            <a:picLocks noChangeAspect="1" noChangeArrowheads="1"/>
          </p:cNvPicPr>
          <p:nvPr/>
        </p:nvPicPr>
        <p:blipFill>
          <a:blip r:embed="rId5" cstate="print"/>
          <a:srcRect l="31762" t="6393" r="27553" b="55729"/>
          <a:stretch>
            <a:fillRect/>
          </a:stretch>
        </p:blipFill>
        <p:spPr bwMode="auto">
          <a:xfrm>
            <a:off x="4114800" y="2258290"/>
            <a:ext cx="3214255" cy="224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7460" name="Picture 4" descr="I:\DCIM\123NIKON\DSCN6626.JPG"/>
          <p:cNvPicPr>
            <a:picLocks noChangeAspect="1" noChangeArrowheads="1"/>
          </p:cNvPicPr>
          <p:nvPr/>
        </p:nvPicPr>
        <p:blipFill>
          <a:blip r:embed="rId6" cstate="print"/>
          <a:srcRect l="35620" t="11771" r="12647" b="48480"/>
          <a:stretch>
            <a:fillRect/>
          </a:stretch>
        </p:blipFill>
        <p:spPr bwMode="auto">
          <a:xfrm>
            <a:off x="667870" y="1750428"/>
            <a:ext cx="3197548" cy="1842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 cstate="print"/>
          <a:srcRect l="10938" t="18466" r="8523" b="48201"/>
          <a:stretch>
            <a:fillRect/>
          </a:stretch>
        </p:blipFill>
        <p:spPr bwMode="auto">
          <a:xfrm>
            <a:off x="581890" y="1025237"/>
            <a:ext cx="785552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5747" y="221672"/>
            <a:ext cx="828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Mrs. Henderson began her planning with the Arkansas State Standard </a:t>
            </a:r>
            <a:r>
              <a:rPr lang="en-US" i="1" dirty="0" smtClean="0"/>
              <a:t>student learning expectation</a:t>
            </a:r>
            <a:r>
              <a:rPr lang="en-US" dirty="0"/>
              <a:t> </a:t>
            </a:r>
            <a:r>
              <a:rPr lang="en-US" dirty="0" smtClean="0"/>
              <a:t>she wanted her students to perform.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858000" y="1759527"/>
            <a:ext cx="1524000" cy="145472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9382" y="3574473"/>
            <a:ext cx="829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Because she will be implementing the Common Core State Standards next year, she made a connection to the new standards.</a:t>
            </a:r>
            <a:endParaRPr lang="en-US" dirty="0"/>
          </a:p>
        </p:txBody>
      </p:sp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4" cstate="print"/>
          <a:srcRect l="10653" t="16667" r="10085" b="55113"/>
          <a:stretch>
            <a:fillRect/>
          </a:stretch>
        </p:blipFill>
        <p:spPr bwMode="auto">
          <a:xfrm>
            <a:off x="595746" y="4350327"/>
            <a:ext cx="7730836" cy="206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2992582" y="4627419"/>
            <a:ext cx="3075710" cy="8728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5863" r="41126"/>
          <a:stretch>
            <a:fillRect/>
          </a:stretch>
        </p:blipFill>
        <p:spPr bwMode="auto">
          <a:xfrm>
            <a:off x="5418161" y="766550"/>
            <a:ext cx="3398292" cy="592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63" y="1204592"/>
            <a:ext cx="5076967" cy="380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1068" y="272955"/>
            <a:ext cx="7055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Later, Mrs. Henderson looked at the students' work to help her score their performance to the standard.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52382" y="5145206"/>
            <a:ext cx="23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NC = no connections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8800" y="1676400"/>
            <a:ext cx="6705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Calibri" pitchFamily="34" charset="0"/>
              </a:rPr>
              <a:t>Marzano</a:t>
            </a:r>
            <a:r>
              <a:rPr lang="en-US" sz="1600" dirty="0" smtClean="0">
                <a:latin typeface="Calibri" pitchFamily="34" charset="0"/>
              </a:rPr>
              <a:t>, R. J., Pickering, D. J., &amp; Pollock, J. E. (2001). </a:t>
            </a:r>
            <a:r>
              <a:rPr lang="en-US" sz="1600" i="1" dirty="0" smtClean="0">
                <a:latin typeface="Calibri" pitchFamily="34" charset="0"/>
              </a:rPr>
              <a:t>Classroom instruction that works: Research-based strategies for increasing student achievement. </a:t>
            </a:r>
            <a:r>
              <a:rPr lang="en-US" sz="1600" dirty="0" smtClean="0">
                <a:latin typeface="Calibri" pitchFamily="34" charset="0"/>
              </a:rPr>
              <a:t>Alexandria, VA: Association for Supervision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and Curriculum Development.</a:t>
            </a:r>
          </a:p>
          <a:p>
            <a:endParaRPr lang="en-US" sz="1600" dirty="0" smtClean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 </a:t>
            </a:r>
          </a:p>
          <a:p>
            <a:r>
              <a:rPr lang="en-US" sz="1600" dirty="0" smtClean="0">
                <a:latin typeface="Calibri" pitchFamily="34" charset="0"/>
              </a:rPr>
              <a:t>Pollock, J. E. (2007). </a:t>
            </a:r>
            <a:r>
              <a:rPr lang="en-US" sz="1600" i="1" dirty="0" smtClean="0">
                <a:latin typeface="Calibri" pitchFamily="34" charset="0"/>
              </a:rPr>
              <a:t>Improving student learning one teacher at a time. </a:t>
            </a:r>
            <a:r>
              <a:rPr lang="en-US" sz="1600" dirty="0" smtClean="0">
                <a:latin typeface="Calibri" pitchFamily="34" charset="0"/>
              </a:rPr>
              <a:t>Alexandria, VA: Association for Supervision and Curriculum Development.</a:t>
            </a:r>
          </a:p>
          <a:p>
            <a:endParaRPr lang="en-US" sz="1600" dirty="0" smtClean="0">
              <a:latin typeface="Calibri" pitchFamily="34" charset="0"/>
            </a:endParaRPr>
          </a:p>
          <a:p>
            <a:endParaRPr lang="en-US" sz="1600" dirty="0" smtClean="0">
              <a:latin typeface="Calibri" pitchFamily="34" charset="0"/>
            </a:endParaRPr>
          </a:p>
          <a:p>
            <a:r>
              <a:rPr lang="en-US" sz="1600" dirty="0" smtClean="0">
                <a:latin typeface="Calibri" pitchFamily="34" charset="0"/>
              </a:rPr>
              <a:t> </a:t>
            </a:r>
          </a:p>
          <a:p>
            <a:r>
              <a:rPr lang="en-US" sz="1600" dirty="0" smtClean="0">
                <a:latin typeface="Calibri" pitchFamily="34" charset="0"/>
              </a:rPr>
              <a:t>Pollock, J. E., &amp; Ford, Sharon M. (2009). </a:t>
            </a:r>
            <a:r>
              <a:rPr lang="en-US" sz="1600" i="1" dirty="0" smtClean="0">
                <a:latin typeface="Calibri" pitchFamily="34" charset="0"/>
              </a:rPr>
              <a:t>Improving student learning one principal at a time. </a:t>
            </a:r>
            <a:r>
              <a:rPr lang="en-US" sz="1600" dirty="0" smtClean="0">
                <a:latin typeface="Calibri" pitchFamily="34" charset="0"/>
              </a:rPr>
              <a:t>Alexandria, VA: Association for Supervision and Curriculum Development.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7" name="Picture 2" descr="http://images.betterworldbooks.com/141/Improving-Student-Learning-One-Teacher-at-a-Time-Pollock-Jane-E-9781416605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743200"/>
            <a:ext cx="950534" cy="1225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ttp://i43.tower.com/images/mm113091970/improving-student-learning-one-principal-time-sharon-m-ford-paperback-cover-a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191000"/>
            <a:ext cx="990600" cy="127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http://www.mcrel.org/SuccessInSight/Portals/7/Classroom%20Instruction%20That%20Wor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447800"/>
            <a:ext cx="914400" cy="115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3130" y="249390"/>
          <a:ext cx="8887694" cy="63398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65174"/>
                <a:gridCol w="802252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Anchor</a:t>
                      </a:r>
                      <a:r>
                        <a:rPr lang="en-US" baseline="0" dirty="0" smtClean="0"/>
                        <a:t> Standard 1: Read closely to determine what the text says explicitly and to make logical inferences from it; cite specific textual evidence when writing or speaking to support conclusions drawn from the text.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With prompting and support,</a:t>
                      </a:r>
                      <a:r>
                        <a:rPr lang="en-US" sz="1400" baseline="0" dirty="0" smtClean="0"/>
                        <a:t> ask and answer questions about key details in a text.</a:t>
                      </a:r>
                      <a:endParaRPr lang="en-US" sz="1400" dirty="0"/>
                    </a:p>
                  </a:txBody>
                  <a:tcPr/>
                </a:tc>
              </a:tr>
              <a:tr h="39116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Ask and answer questions about</a:t>
                      </a:r>
                      <a:r>
                        <a:rPr lang="en-US" sz="1400" baseline="0" dirty="0" smtClean="0"/>
                        <a:t> key details in a text.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Ask and answer such</a:t>
                      </a:r>
                      <a:r>
                        <a:rPr lang="en-US" sz="1400" baseline="0" dirty="0" smtClean="0"/>
                        <a:t> questions as who, what, where, when, why and how to demonstrate understanding of key details in a text.</a:t>
                      </a:r>
                      <a:endParaRPr lang="en-US" sz="1400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Ask and answer questions to demonstrate understanding</a:t>
                      </a:r>
                      <a:r>
                        <a:rPr lang="en-US" sz="1400" baseline="0" dirty="0" smtClean="0"/>
                        <a:t> of a text, referring explicitly to the text as the basis for the answer.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Refer to details and examples in a text when explaining what the text says explicitly and when drawing inferences from the text.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Quote accurately from a text when explaining</a:t>
                      </a:r>
                      <a:r>
                        <a:rPr lang="en-US" sz="1400" baseline="0" dirty="0" smtClean="0"/>
                        <a:t> what the text says explicitly and when drawing inferences from the text.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Cite textual evidence</a:t>
                      </a:r>
                      <a:r>
                        <a:rPr lang="en-US" sz="1400" baseline="0" dirty="0" smtClean="0"/>
                        <a:t> to support analysis of what the text says explicitly as well as inferences drawn from the text.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Cite several</a:t>
                      </a:r>
                      <a:r>
                        <a:rPr lang="en-US" sz="1400" baseline="0" dirty="0" smtClean="0"/>
                        <a:t> pieces of textual evidence to support analysis of what the text says explicitly as well as inferences drawn from the text.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r>
                        <a:rPr lang="en-US" baseline="30000" dirty="0" smtClean="0"/>
                        <a:t>th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Cite the textual evidence that most strongly</a:t>
                      </a:r>
                      <a:r>
                        <a:rPr lang="en-US" sz="1400" baseline="0" dirty="0" smtClean="0"/>
                        <a:t> supports an analysis of what the text says explicitly as well as inferences drawn from the text.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9-10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Cite strong and thorough textual evidence to support analysis of what the text says explicitly as well as inferences drawn from the text.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Cite strong and thorough</a:t>
                      </a:r>
                      <a:r>
                        <a:rPr lang="en-US" sz="1400" baseline="0" dirty="0" smtClean="0"/>
                        <a:t> textual evidence to support analysis of what the text says explicitly as well as inferences drawn from the text, including  determining where the text leaves matters uncertain.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own Arrow 2"/>
          <p:cNvSpPr/>
          <p:nvPr/>
        </p:nvSpPr>
        <p:spPr>
          <a:xfrm rot="18250853">
            <a:off x="467199" y="2688150"/>
            <a:ext cx="353122" cy="671413"/>
          </a:xfrm>
          <a:prstGeom prst="down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241" y="2601192"/>
            <a:ext cx="3948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resources from </a:t>
            </a:r>
            <a:r>
              <a:rPr lang="en-US" u="sng" dirty="0" smtClean="0"/>
              <a:t>The Comprehension Toolkit</a:t>
            </a:r>
            <a:r>
              <a:rPr lang="en-US" dirty="0" smtClean="0"/>
              <a:t> (Harvey and </a:t>
            </a:r>
            <a:r>
              <a:rPr lang="en-US" dirty="0" err="1" smtClean="0"/>
              <a:t>Goudvis</a:t>
            </a:r>
            <a:r>
              <a:rPr lang="en-US" dirty="0" smtClean="0"/>
              <a:t>), she planned her lesson.</a:t>
            </a:r>
            <a:endParaRPr lang="en-US" dirty="0"/>
          </a:p>
        </p:txBody>
      </p:sp>
      <p:pic>
        <p:nvPicPr>
          <p:cNvPr id="98313" name="Picture 9"/>
          <p:cNvPicPr>
            <a:picLocks noChangeAspect="1" noChangeArrowheads="1"/>
          </p:cNvPicPr>
          <p:nvPr/>
        </p:nvPicPr>
        <p:blipFill>
          <a:blip r:embed="rId3" cstate="print"/>
          <a:srcRect l="4834" t="16797" r="4199" b="62891"/>
          <a:stretch>
            <a:fillRect/>
          </a:stretch>
        </p:blipFill>
        <p:spPr bwMode="auto">
          <a:xfrm>
            <a:off x="285317" y="615662"/>
            <a:ext cx="8601075" cy="144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10"/>
          <p:cNvPicPr>
            <a:picLocks noChangeAspect="1" noChangeArrowheads="1"/>
          </p:cNvPicPr>
          <p:nvPr/>
        </p:nvPicPr>
        <p:blipFill>
          <a:blip r:embed="rId4" cstate="print"/>
          <a:srcRect l="15137" t="17188" r="14551" b="10547"/>
          <a:stretch>
            <a:fillRect/>
          </a:stretch>
        </p:blipFill>
        <p:spPr bwMode="auto">
          <a:xfrm>
            <a:off x="4164927" y="1856509"/>
            <a:ext cx="3425631" cy="264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I:\DCIM\123NIKON\DSCN6532.JPG"/>
          <p:cNvPicPr>
            <a:picLocks noChangeAspect="1" noChangeArrowheads="1"/>
          </p:cNvPicPr>
          <p:nvPr/>
        </p:nvPicPr>
        <p:blipFill>
          <a:blip r:embed="rId5" cstate="print"/>
          <a:srcRect t="5431" r="2349" b="7421"/>
          <a:stretch>
            <a:fillRect/>
          </a:stretch>
        </p:blipFill>
        <p:spPr bwMode="auto">
          <a:xfrm rot="1148430">
            <a:off x="5896341" y="3571129"/>
            <a:ext cx="2351442" cy="279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5018" y="429491"/>
            <a:ext cx="827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GANAG is a lesson structure that allows teachers to plan for student use of research based instructional strategies.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22217" y="1607129"/>
            <a:ext cx="48075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</a:t>
            </a:r>
            <a:r>
              <a:rPr lang="en-US" dirty="0" smtClean="0"/>
              <a:t>= goal</a:t>
            </a:r>
          </a:p>
          <a:p>
            <a:r>
              <a:rPr lang="en-US" sz="4000" dirty="0" smtClean="0"/>
              <a:t>A</a:t>
            </a:r>
            <a:r>
              <a:rPr lang="en-US" dirty="0" smtClean="0"/>
              <a:t>= access prior knowledge</a:t>
            </a:r>
          </a:p>
          <a:p>
            <a:r>
              <a:rPr lang="en-US" sz="4000" dirty="0" smtClean="0"/>
              <a:t>N</a:t>
            </a:r>
            <a:r>
              <a:rPr lang="en-US" dirty="0" smtClean="0"/>
              <a:t>= new information</a:t>
            </a:r>
          </a:p>
          <a:p>
            <a:r>
              <a:rPr lang="en-US" sz="4000" dirty="0" smtClean="0"/>
              <a:t>A</a:t>
            </a:r>
            <a:r>
              <a:rPr lang="en-US" dirty="0" smtClean="0"/>
              <a:t>= application</a:t>
            </a:r>
          </a:p>
          <a:p>
            <a:r>
              <a:rPr lang="en-US" sz="4000" dirty="0" smtClean="0"/>
              <a:t>G</a:t>
            </a:r>
            <a:r>
              <a:rPr lang="en-US" dirty="0" smtClean="0"/>
              <a:t>= generalize the goal</a:t>
            </a:r>
            <a:endParaRPr lang="en-US" dirty="0"/>
          </a:p>
        </p:txBody>
      </p:sp>
      <p:pic>
        <p:nvPicPr>
          <p:cNvPr id="8" name="Picture 2" descr="http://images.betterworldbooks.com/141/Improving-Student-Learning-One-Teacher-at-a-Time-Pollock-Jane-E-9781416605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6473" y="2964872"/>
            <a:ext cx="1801090" cy="2321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http://i43.tower.com/images/mm113091970/improving-student-learning-one-principal-time-sharon-m-ford-paperback-cover-a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9155" y="4100945"/>
            <a:ext cx="1725080" cy="2216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838200"/>
            <a:ext cx="6781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purpose of the GANAG structure</a:t>
            </a:r>
          </a:p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 give students the opportunity to actively use the nine high-yield strategies: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743200"/>
            <a:ext cx="3581400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(2) Identifying Similarities and Differences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505200"/>
            <a:ext cx="3581400" cy="369332"/>
          </a:xfrm>
          <a:prstGeom prst="rect">
            <a:avLst/>
          </a:prstGeom>
          <a:solidFill>
            <a:srgbClr val="9900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(3) Summarizing and Note Taking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4038600"/>
            <a:ext cx="3581400" cy="646331"/>
          </a:xfrm>
          <a:prstGeom prst="rect">
            <a:avLst/>
          </a:prstGeom>
          <a:solidFill>
            <a:srgbClr val="993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(4) Reinforcing Effort and Providing Recognition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4800600"/>
            <a:ext cx="358140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(5) Homework and Practice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5334000"/>
            <a:ext cx="35814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(6) Nonlinguistic Representations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400" y="2743200"/>
            <a:ext cx="35814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(7) Cooperative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4400" y="3352800"/>
            <a:ext cx="3581400" cy="646331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(8) Setting Objectives and Providing Feedback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4267200"/>
            <a:ext cx="3581400" cy="646331"/>
          </a:xfrm>
          <a:prstGeom prst="rect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(9) Generating and Testing Hypotheses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5105400"/>
            <a:ext cx="3581400" cy="64633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(10) Cues, Questions and Advance Organizers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618" y="277091"/>
            <a:ext cx="6345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Goal: </a:t>
            </a:r>
            <a:r>
              <a:rPr lang="en-US" sz="3200" dirty="0" smtClean="0"/>
              <a:t>Today we will learn:</a:t>
            </a:r>
            <a:endParaRPr lang="en-US" sz="3200" dirty="0"/>
          </a:p>
        </p:txBody>
      </p:sp>
      <p:pic>
        <p:nvPicPr>
          <p:cNvPr id="126978" name="Picture 2" descr="I:\DCIM\123NIKON\DSCN6527.JPG"/>
          <p:cNvPicPr>
            <a:picLocks noChangeAspect="1" noChangeArrowheads="1"/>
          </p:cNvPicPr>
          <p:nvPr/>
        </p:nvPicPr>
        <p:blipFill>
          <a:blip r:embed="rId3" cstate="print"/>
          <a:srcRect l="9491" t="26969" r="6510" b="46142"/>
          <a:stretch>
            <a:fillRect/>
          </a:stretch>
        </p:blipFill>
        <p:spPr bwMode="auto">
          <a:xfrm>
            <a:off x="637310" y="1039093"/>
            <a:ext cx="6636328" cy="159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978236" y="5985164"/>
            <a:ext cx="2874818" cy="646331"/>
          </a:xfrm>
          <a:prstGeom prst="rect">
            <a:avLst/>
          </a:prstGeom>
          <a:solidFill>
            <a:srgbClr val="CC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(8) Setting Objectives and Providing Feedback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26979" name="Picture 3" descr="I:\DCIM\123NIKON\DSCN65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5043" y="2751161"/>
            <a:ext cx="2613313" cy="3484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6980" name="Picture 4" descr="I:\DCIM\123NIKON\DSCN6553.JPG"/>
          <p:cNvPicPr>
            <a:picLocks noChangeAspect="1" noChangeArrowheads="1"/>
          </p:cNvPicPr>
          <p:nvPr/>
        </p:nvPicPr>
        <p:blipFill>
          <a:blip r:embed="rId5" cstate="print"/>
          <a:srcRect l="30885" t="30242" r="21766" b="48247"/>
          <a:stretch>
            <a:fillRect/>
          </a:stretch>
        </p:blipFill>
        <p:spPr bwMode="auto">
          <a:xfrm>
            <a:off x="4863359" y="2446051"/>
            <a:ext cx="3740727" cy="1274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2795517"/>
            <a:ext cx="24956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Students wrote the goal and scored themselves on their objective score sheets.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13445" y="3835020"/>
            <a:ext cx="37394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1= I don’t know what you are talking about</a:t>
            </a:r>
          </a:p>
          <a:p>
            <a:endParaRPr lang="en-US" sz="1400" dirty="0" smtClean="0"/>
          </a:p>
          <a:p>
            <a:r>
              <a:rPr lang="en-US" sz="1400" dirty="0" smtClean="0"/>
              <a:t>2= I know a little  about it, but am not sure how to use it.</a:t>
            </a:r>
          </a:p>
          <a:p>
            <a:endParaRPr lang="en-US" sz="1400" dirty="0" smtClean="0"/>
          </a:p>
          <a:p>
            <a:r>
              <a:rPr lang="en-US" sz="1400" dirty="0" smtClean="0"/>
              <a:t>3= I know about it, but could still use some practice.</a:t>
            </a:r>
          </a:p>
          <a:p>
            <a:endParaRPr lang="en-US" sz="1400" dirty="0" smtClean="0"/>
          </a:p>
          <a:p>
            <a:r>
              <a:rPr lang="en-US" sz="1400" dirty="0" smtClean="0"/>
              <a:t>4= I know above and </a:t>
            </a:r>
            <a:r>
              <a:rPr lang="en-US" sz="1400" dirty="0" smtClean="0"/>
              <a:t>beyond.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617" y="277091"/>
            <a:ext cx="795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Accessing Prior Knowledge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784763" y="5264728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Students viewed a video clip about sharks.</a:t>
            </a:r>
            <a:endParaRPr lang="en-US" dirty="0"/>
          </a:p>
        </p:txBody>
      </p:sp>
      <p:pic>
        <p:nvPicPr>
          <p:cNvPr id="128002" name="Picture 2" descr="I:\DCIM\123NIKON\DSCN6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7055" y="1198419"/>
            <a:ext cx="5335662" cy="400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54782" y="6192982"/>
            <a:ext cx="35814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(6) Nonlinguistic Representations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617" y="277091"/>
            <a:ext cx="795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New Information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549234" y="4613564"/>
            <a:ext cx="616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“What old information do you have about sharks?”</a:t>
            </a:r>
          </a:p>
          <a:p>
            <a:r>
              <a:rPr lang="en-US" dirty="0" smtClean="0"/>
              <a:t>Everyone added what they already knew about sharks to the left side of their t-chart .</a:t>
            </a:r>
            <a:endParaRPr lang="en-US" dirty="0"/>
          </a:p>
        </p:txBody>
      </p:sp>
      <p:pic>
        <p:nvPicPr>
          <p:cNvPr id="129026" name="Picture 2" descr="I:\DCIM\123NIKON\DSCN6557.JPG"/>
          <p:cNvPicPr>
            <a:picLocks noChangeAspect="1" noChangeArrowheads="1"/>
          </p:cNvPicPr>
          <p:nvPr/>
        </p:nvPicPr>
        <p:blipFill>
          <a:blip r:embed="rId3" cstate="print"/>
          <a:srcRect t="24444" b="12929"/>
          <a:stretch>
            <a:fillRect/>
          </a:stretch>
        </p:blipFill>
        <p:spPr bwMode="auto">
          <a:xfrm>
            <a:off x="492730" y="1108363"/>
            <a:ext cx="3700002" cy="3089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9027" name="Picture 3" descr="I:\DCIM\123NIKON\DSCN6559.JPG"/>
          <p:cNvPicPr>
            <a:picLocks noChangeAspect="1" noChangeArrowheads="1"/>
          </p:cNvPicPr>
          <p:nvPr/>
        </p:nvPicPr>
        <p:blipFill>
          <a:blip r:embed="rId4" cstate="print"/>
          <a:srcRect l="34042" t="21123" r="15628" b="30710"/>
          <a:stretch>
            <a:fillRect/>
          </a:stretch>
        </p:blipFill>
        <p:spPr bwMode="auto">
          <a:xfrm>
            <a:off x="5181600" y="205642"/>
            <a:ext cx="1759528" cy="1262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9028" name="Picture 4" descr="I:\DCIM\123NIKON\DSCN65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0326" y="1565562"/>
            <a:ext cx="3936352" cy="2952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05400" y="6276109"/>
            <a:ext cx="3581400" cy="369332"/>
          </a:xfrm>
          <a:prstGeom prst="rect">
            <a:avLst/>
          </a:prstGeom>
          <a:solidFill>
            <a:srgbClr val="9900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(3) Summarizing and Note Taking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9673" y="734291"/>
            <a:ext cx="13993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timer was set for three minutes.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98473" y="5534891"/>
            <a:ext cx="3581400" cy="64633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(10) Cues, Questions and Advance Organizers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950_slide">
  <a:themeElements>
    <a:clrScheme name="Office Theme 2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61C7F2"/>
      </a:accent1>
      <a:accent2>
        <a:srgbClr val="C4B2FF"/>
      </a:accent2>
      <a:accent3>
        <a:srgbClr val="AAADCA"/>
      </a:accent3>
      <a:accent4>
        <a:srgbClr val="DADADA"/>
      </a:accent4>
      <a:accent5>
        <a:srgbClr val="B7E0F7"/>
      </a:accent5>
      <a:accent6>
        <a:srgbClr val="B1A1E7"/>
      </a:accent6>
      <a:hlink>
        <a:srgbClr val="B2CCFF"/>
      </a:hlink>
      <a:folHlink>
        <a:srgbClr val="F7D9FF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6D99F2"/>
        </a:accent1>
        <a:accent2>
          <a:srgbClr val="6FB8F7"/>
        </a:accent2>
        <a:accent3>
          <a:srgbClr val="AAADCA"/>
        </a:accent3>
        <a:accent4>
          <a:srgbClr val="DADADA"/>
        </a:accent4>
        <a:accent5>
          <a:srgbClr val="BACAF7"/>
        </a:accent5>
        <a:accent6>
          <a:srgbClr val="64A6E0"/>
        </a:accent6>
        <a:hlink>
          <a:srgbClr val="B2CCFF"/>
        </a:hlink>
        <a:folHlink>
          <a:srgbClr val="B2D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61C7F2"/>
        </a:accent1>
        <a:accent2>
          <a:srgbClr val="C4B2FF"/>
        </a:accent2>
        <a:accent3>
          <a:srgbClr val="AAADCA"/>
        </a:accent3>
        <a:accent4>
          <a:srgbClr val="DADADA"/>
        </a:accent4>
        <a:accent5>
          <a:srgbClr val="B7E0F7"/>
        </a:accent5>
        <a:accent6>
          <a:srgbClr val="B1A1E7"/>
        </a:accent6>
        <a:hlink>
          <a:srgbClr val="B2CCFF"/>
        </a:hlink>
        <a:folHlink>
          <a:srgbClr val="F7D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F2AE79"/>
        </a:accent1>
        <a:accent2>
          <a:srgbClr val="8CB2FF"/>
        </a:accent2>
        <a:accent3>
          <a:srgbClr val="AAADCA"/>
        </a:accent3>
        <a:accent4>
          <a:srgbClr val="DADADA"/>
        </a:accent4>
        <a:accent5>
          <a:srgbClr val="F7D3BE"/>
        </a:accent5>
        <a:accent6>
          <a:srgbClr val="7EA1E7"/>
        </a:accent6>
        <a:hlink>
          <a:srgbClr val="FFCFCC"/>
        </a:hlink>
        <a:folHlink>
          <a:srgbClr val="F7E9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B5DE6F"/>
        </a:accent1>
        <a:accent2>
          <a:srgbClr val="E6CF5C"/>
        </a:accent2>
        <a:accent3>
          <a:srgbClr val="AAADCA"/>
        </a:accent3>
        <a:accent4>
          <a:srgbClr val="DADADA"/>
        </a:accent4>
        <a:accent5>
          <a:srgbClr val="D7ECBB"/>
        </a:accent5>
        <a:accent6>
          <a:srgbClr val="D0BB53"/>
        </a:accent6>
        <a:hlink>
          <a:srgbClr val="FFD9EB"/>
        </a:hlink>
        <a:folHlink>
          <a:srgbClr val="B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D99F2"/>
        </a:accent1>
        <a:accent2>
          <a:srgbClr val="6FB8F7"/>
        </a:accent2>
        <a:accent3>
          <a:srgbClr val="FFFFFF"/>
        </a:accent3>
        <a:accent4>
          <a:srgbClr val="000000"/>
        </a:accent4>
        <a:accent5>
          <a:srgbClr val="BACAF7"/>
        </a:accent5>
        <a:accent6>
          <a:srgbClr val="64A6E0"/>
        </a:accent6>
        <a:hlink>
          <a:srgbClr val="B2CCFF"/>
        </a:hlink>
        <a:folHlink>
          <a:srgbClr val="B2D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1C7F2"/>
        </a:accent1>
        <a:accent2>
          <a:srgbClr val="C4B2FF"/>
        </a:accent2>
        <a:accent3>
          <a:srgbClr val="FFFFFF"/>
        </a:accent3>
        <a:accent4>
          <a:srgbClr val="000000"/>
        </a:accent4>
        <a:accent5>
          <a:srgbClr val="B7E0F7"/>
        </a:accent5>
        <a:accent6>
          <a:srgbClr val="B1A1E7"/>
        </a:accent6>
        <a:hlink>
          <a:srgbClr val="B2CCFF"/>
        </a:hlink>
        <a:folHlink>
          <a:srgbClr val="F7D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AE79"/>
        </a:accent1>
        <a:accent2>
          <a:srgbClr val="8CB2FF"/>
        </a:accent2>
        <a:accent3>
          <a:srgbClr val="FFFFFF"/>
        </a:accent3>
        <a:accent4>
          <a:srgbClr val="000000"/>
        </a:accent4>
        <a:accent5>
          <a:srgbClr val="F7D3BE"/>
        </a:accent5>
        <a:accent6>
          <a:srgbClr val="7EA1E7"/>
        </a:accent6>
        <a:hlink>
          <a:srgbClr val="FFCFCC"/>
        </a:hlink>
        <a:folHlink>
          <a:srgbClr val="F7E9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5DE6F"/>
        </a:accent1>
        <a:accent2>
          <a:srgbClr val="E6CF5C"/>
        </a:accent2>
        <a:accent3>
          <a:srgbClr val="FFFFFF"/>
        </a:accent3>
        <a:accent4>
          <a:srgbClr val="000000"/>
        </a:accent4>
        <a:accent5>
          <a:srgbClr val="D7ECBB"/>
        </a:accent5>
        <a:accent6>
          <a:srgbClr val="D0BB53"/>
        </a:accent6>
        <a:hlink>
          <a:srgbClr val="FFD9EB"/>
        </a:hlink>
        <a:folHlink>
          <a:srgbClr val="B2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3399"/>
      </a:dk2>
      <a:lt2>
        <a:srgbClr val="FFFFFF"/>
      </a:lt2>
      <a:accent1>
        <a:srgbClr val="61C7F2"/>
      </a:accent1>
      <a:accent2>
        <a:srgbClr val="C4B2FF"/>
      </a:accent2>
      <a:accent3>
        <a:srgbClr val="AAADCA"/>
      </a:accent3>
      <a:accent4>
        <a:srgbClr val="DADADA"/>
      </a:accent4>
      <a:accent5>
        <a:srgbClr val="B7E0F7"/>
      </a:accent5>
      <a:accent6>
        <a:srgbClr val="B1A1E7"/>
      </a:accent6>
      <a:hlink>
        <a:srgbClr val="B2CCFF"/>
      </a:hlink>
      <a:folHlink>
        <a:srgbClr val="F7D9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6D99F2"/>
        </a:accent1>
        <a:accent2>
          <a:srgbClr val="6FB8F7"/>
        </a:accent2>
        <a:accent3>
          <a:srgbClr val="AAADCA"/>
        </a:accent3>
        <a:accent4>
          <a:srgbClr val="DADADA"/>
        </a:accent4>
        <a:accent5>
          <a:srgbClr val="BACAF7"/>
        </a:accent5>
        <a:accent6>
          <a:srgbClr val="64A6E0"/>
        </a:accent6>
        <a:hlink>
          <a:srgbClr val="B2CCFF"/>
        </a:hlink>
        <a:folHlink>
          <a:srgbClr val="B2D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61C7F2"/>
        </a:accent1>
        <a:accent2>
          <a:srgbClr val="C4B2FF"/>
        </a:accent2>
        <a:accent3>
          <a:srgbClr val="AAADCA"/>
        </a:accent3>
        <a:accent4>
          <a:srgbClr val="DADADA"/>
        </a:accent4>
        <a:accent5>
          <a:srgbClr val="B7E0F7"/>
        </a:accent5>
        <a:accent6>
          <a:srgbClr val="B1A1E7"/>
        </a:accent6>
        <a:hlink>
          <a:srgbClr val="B2CCFF"/>
        </a:hlink>
        <a:folHlink>
          <a:srgbClr val="F7D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F2AE79"/>
        </a:accent1>
        <a:accent2>
          <a:srgbClr val="8CB2FF"/>
        </a:accent2>
        <a:accent3>
          <a:srgbClr val="AAADCA"/>
        </a:accent3>
        <a:accent4>
          <a:srgbClr val="DADADA"/>
        </a:accent4>
        <a:accent5>
          <a:srgbClr val="F7D3BE"/>
        </a:accent5>
        <a:accent6>
          <a:srgbClr val="7EA1E7"/>
        </a:accent6>
        <a:hlink>
          <a:srgbClr val="FFCFCC"/>
        </a:hlink>
        <a:folHlink>
          <a:srgbClr val="F7E9A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3399"/>
        </a:dk2>
        <a:lt2>
          <a:srgbClr val="FFFFFF"/>
        </a:lt2>
        <a:accent1>
          <a:srgbClr val="B5DE6F"/>
        </a:accent1>
        <a:accent2>
          <a:srgbClr val="E6CF5C"/>
        </a:accent2>
        <a:accent3>
          <a:srgbClr val="AAADCA"/>
        </a:accent3>
        <a:accent4>
          <a:srgbClr val="DADADA"/>
        </a:accent4>
        <a:accent5>
          <a:srgbClr val="D7ECBB"/>
        </a:accent5>
        <a:accent6>
          <a:srgbClr val="D0BB53"/>
        </a:accent6>
        <a:hlink>
          <a:srgbClr val="FFD9EB"/>
        </a:hlink>
        <a:folHlink>
          <a:srgbClr val="B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D99F2"/>
        </a:accent1>
        <a:accent2>
          <a:srgbClr val="6FB8F7"/>
        </a:accent2>
        <a:accent3>
          <a:srgbClr val="FFFFFF"/>
        </a:accent3>
        <a:accent4>
          <a:srgbClr val="000000"/>
        </a:accent4>
        <a:accent5>
          <a:srgbClr val="BACAF7"/>
        </a:accent5>
        <a:accent6>
          <a:srgbClr val="64A6E0"/>
        </a:accent6>
        <a:hlink>
          <a:srgbClr val="B2CCFF"/>
        </a:hlink>
        <a:folHlink>
          <a:srgbClr val="B2D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1C7F2"/>
        </a:accent1>
        <a:accent2>
          <a:srgbClr val="C4B2FF"/>
        </a:accent2>
        <a:accent3>
          <a:srgbClr val="FFFFFF"/>
        </a:accent3>
        <a:accent4>
          <a:srgbClr val="000000"/>
        </a:accent4>
        <a:accent5>
          <a:srgbClr val="B7E0F7"/>
        </a:accent5>
        <a:accent6>
          <a:srgbClr val="B1A1E7"/>
        </a:accent6>
        <a:hlink>
          <a:srgbClr val="B2CCFF"/>
        </a:hlink>
        <a:folHlink>
          <a:srgbClr val="F7D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AE79"/>
        </a:accent1>
        <a:accent2>
          <a:srgbClr val="8CB2FF"/>
        </a:accent2>
        <a:accent3>
          <a:srgbClr val="FFFFFF"/>
        </a:accent3>
        <a:accent4>
          <a:srgbClr val="000000"/>
        </a:accent4>
        <a:accent5>
          <a:srgbClr val="F7D3BE"/>
        </a:accent5>
        <a:accent6>
          <a:srgbClr val="7EA1E7"/>
        </a:accent6>
        <a:hlink>
          <a:srgbClr val="FFCFCC"/>
        </a:hlink>
        <a:folHlink>
          <a:srgbClr val="F7E9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5DE6F"/>
        </a:accent1>
        <a:accent2>
          <a:srgbClr val="E6CF5C"/>
        </a:accent2>
        <a:accent3>
          <a:srgbClr val="FFFFFF"/>
        </a:accent3>
        <a:accent4>
          <a:srgbClr val="000000"/>
        </a:accent4>
        <a:accent5>
          <a:srgbClr val="D7ECBB"/>
        </a:accent5>
        <a:accent6>
          <a:srgbClr val="D0BB53"/>
        </a:accent6>
        <a:hlink>
          <a:srgbClr val="FFD9EB"/>
        </a:hlink>
        <a:folHlink>
          <a:srgbClr val="B2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ind_0950_slide</Template>
  <TotalTime>191</TotalTime>
  <Words>944</Words>
  <Application>Microsoft Office PowerPoint</Application>
  <PresentationFormat>On-screen Show (4:3)</PresentationFormat>
  <Paragraphs>127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ind_0950_slide</vt:lpstr>
      <vt:lpstr>1_Default Design</vt:lpstr>
      <vt:lpstr>Using Old Information to Learn New Information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Hensley</dc:creator>
  <cp:lastModifiedBy>RPS</cp:lastModifiedBy>
  <cp:revision>8</cp:revision>
  <dcterms:created xsi:type="dcterms:W3CDTF">2011-11-19T13:44:16Z</dcterms:created>
  <dcterms:modified xsi:type="dcterms:W3CDTF">2011-11-21T21:12:24Z</dcterms:modified>
</cp:coreProperties>
</file>